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9" d="100"/>
          <a:sy n="89" d="100"/>
        </p:scale>
        <p:origin x="-1099" y="-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77260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395829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95271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518467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240297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05001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8839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8073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40591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689264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990232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ADA974-C095-4A87-A085-A80765DD6B85}" type="datetimeFigureOut">
              <a:rPr lang="en-GB" smtClean="0"/>
              <a:t>09/07/2015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58980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529060" y="116632"/>
            <a:ext cx="720080" cy="5472608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IsisLogOnExceptionFilter</a:t>
            </a:r>
            <a:endParaRPr lang="en-GB" sz="1400" dirty="0"/>
          </a:p>
        </p:txBody>
      </p:sp>
      <p:sp>
        <p:nvSpPr>
          <p:cNvPr id="5" name="Rectangle 4"/>
          <p:cNvSpPr/>
          <p:nvPr/>
        </p:nvSpPr>
        <p:spPr>
          <a:xfrm>
            <a:off x="2393156" y="116632"/>
            <a:ext cx="720080" cy="5472608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ResourceCachingFilter</a:t>
            </a:r>
            <a:endParaRPr lang="en-GB" sz="1400" dirty="0"/>
          </a:p>
        </p:txBody>
      </p:sp>
      <p:sp>
        <p:nvSpPr>
          <p:cNvPr id="6" name="Rectangle 5"/>
          <p:cNvSpPr/>
          <p:nvPr/>
        </p:nvSpPr>
        <p:spPr>
          <a:xfrm>
            <a:off x="3257252" y="3861048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IsisSessionFilter</a:t>
            </a:r>
            <a:endParaRPr lang="en-GB" sz="1400" dirty="0"/>
          </a:p>
        </p:txBody>
      </p:sp>
      <p:sp>
        <p:nvSpPr>
          <p:cNvPr id="7" name="Rectangle 6"/>
          <p:cNvSpPr/>
          <p:nvPr/>
        </p:nvSpPr>
        <p:spPr>
          <a:xfrm>
            <a:off x="4121348" y="3861048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IsisTransactionFilter</a:t>
            </a:r>
            <a:r>
              <a:rPr lang="en-GB" sz="1400" dirty="0" smtClean="0"/>
              <a:t/>
            </a:r>
            <a:br>
              <a:rPr lang="en-GB" sz="1400" dirty="0" smtClean="0"/>
            </a:br>
            <a:r>
              <a:rPr lang="en-GB" sz="1400" dirty="0" err="1" smtClean="0"/>
              <a:t>ForRestfulObjects</a:t>
            </a:r>
            <a:endParaRPr lang="en-GB" sz="1400" dirty="0"/>
          </a:p>
        </p:txBody>
      </p:sp>
      <p:sp>
        <p:nvSpPr>
          <p:cNvPr id="8" name="Rectangle 7"/>
          <p:cNvSpPr/>
          <p:nvPr/>
        </p:nvSpPr>
        <p:spPr>
          <a:xfrm>
            <a:off x="4985444" y="3861048"/>
            <a:ext cx="720080" cy="17281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HttpServletDispatcher</a:t>
            </a:r>
            <a:endParaRPr lang="en-GB" sz="1400" dirty="0" smtClean="0"/>
          </a:p>
          <a:p>
            <a:pPr algn="ctr"/>
            <a:r>
              <a:rPr lang="en-GB" sz="1400" dirty="0" smtClean="0"/>
              <a:t>(</a:t>
            </a:r>
            <a:r>
              <a:rPr lang="en-GB" sz="1400" dirty="0" err="1" smtClean="0"/>
              <a:t>RestEasy</a:t>
            </a:r>
            <a:r>
              <a:rPr lang="en-GB" sz="1400" dirty="0" smtClean="0"/>
              <a:t>)</a:t>
            </a:r>
            <a:endParaRPr lang="en-GB" sz="1400" dirty="0"/>
          </a:p>
        </p:txBody>
      </p:sp>
      <p:sp>
        <p:nvSpPr>
          <p:cNvPr id="9" name="Rectangle 8"/>
          <p:cNvSpPr/>
          <p:nvPr/>
        </p:nvSpPr>
        <p:spPr>
          <a:xfrm>
            <a:off x="3257252" y="116632"/>
            <a:ext cx="1584176" cy="17281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ResourceServlet</a:t>
            </a:r>
            <a:endParaRPr lang="en-GB" sz="1400" dirty="0"/>
          </a:p>
        </p:txBody>
      </p:sp>
      <p:sp>
        <p:nvSpPr>
          <p:cNvPr id="11" name="Rectangle 10"/>
          <p:cNvSpPr/>
          <p:nvPr/>
        </p:nvSpPr>
        <p:spPr>
          <a:xfrm>
            <a:off x="664964" y="116632"/>
            <a:ext cx="720080" cy="5472608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ShiroFilter</a:t>
            </a:r>
            <a:r>
              <a:rPr lang="en-GB" sz="1400" dirty="0" smtClean="0"/>
              <a:t/>
            </a:r>
            <a:br>
              <a:rPr lang="en-GB" sz="1400" dirty="0" smtClean="0"/>
            </a:br>
            <a:r>
              <a:rPr lang="en-GB" sz="1400" dirty="0" smtClean="0"/>
              <a:t>(</a:t>
            </a:r>
            <a:r>
              <a:rPr lang="en-GB" sz="1400" dirty="0" err="1"/>
              <a:t>S</a:t>
            </a:r>
            <a:r>
              <a:rPr lang="en-GB" sz="1400" dirty="0" err="1" smtClean="0"/>
              <a:t>hiro</a:t>
            </a:r>
            <a:r>
              <a:rPr lang="en-GB" sz="1400" dirty="0" smtClean="0"/>
              <a:t>)</a:t>
            </a:r>
            <a:endParaRPr lang="en-GB" sz="1400" dirty="0"/>
          </a:p>
        </p:txBody>
      </p:sp>
      <p:sp>
        <p:nvSpPr>
          <p:cNvPr id="13" name="Rectangle 12"/>
          <p:cNvSpPr/>
          <p:nvPr/>
        </p:nvSpPr>
        <p:spPr>
          <a:xfrm>
            <a:off x="664964" y="5733256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RestEasyBootstrapper</a:t>
            </a:r>
            <a:r>
              <a:rPr lang="en-GB" sz="1400" dirty="0" smtClean="0"/>
              <a:t> </a:t>
            </a:r>
            <a:r>
              <a:rPr lang="en-GB" sz="1400" dirty="0" smtClean="0"/>
              <a:t>(</a:t>
            </a:r>
            <a:r>
              <a:rPr lang="en-GB" sz="1400" dirty="0" err="1" smtClean="0"/>
              <a:t>RestEasy</a:t>
            </a:r>
            <a:r>
              <a:rPr lang="en-GB" sz="1400" dirty="0" smtClean="0"/>
              <a:t>)</a:t>
            </a:r>
            <a:endParaRPr lang="en-GB" sz="1400" dirty="0"/>
          </a:p>
        </p:txBody>
      </p:sp>
      <p:sp>
        <p:nvSpPr>
          <p:cNvPr id="14" name="Rectangle 13"/>
          <p:cNvSpPr/>
          <p:nvPr/>
        </p:nvSpPr>
        <p:spPr>
          <a:xfrm>
            <a:off x="5856768" y="3861048"/>
            <a:ext cx="3179728" cy="1728192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RestfulObjectApplication</a:t>
            </a:r>
            <a:endParaRPr lang="en-GB" sz="1400" dirty="0"/>
          </a:p>
        </p:txBody>
      </p:sp>
      <p:sp>
        <p:nvSpPr>
          <p:cNvPr id="15" name="Flowchart: Multidocument 14"/>
          <p:cNvSpPr/>
          <p:nvPr/>
        </p:nvSpPr>
        <p:spPr>
          <a:xfrm>
            <a:off x="4985444" y="476672"/>
            <a:ext cx="1242740" cy="864096"/>
          </a:xfrm>
          <a:prstGeom prst="flowChartMultidocumen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.</a:t>
            </a:r>
            <a:r>
              <a:rPr lang="en-GB" sz="1400" dirty="0" err="1" smtClean="0"/>
              <a:t>png</a:t>
            </a:r>
            <a:r>
              <a:rPr lang="en-GB" sz="1400" dirty="0" smtClean="0"/>
              <a:t>, .jpg, .</a:t>
            </a:r>
            <a:r>
              <a:rPr lang="en-GB" sz="1400" dirty="0" err="1" smtClean="0"/>
              <a:t>css</a:t>
            </a:r>
            <a:r>
              <a:rPr lang="en-GB" sz="1400" dirty="0" smtClean="0"/>
              <a:t> </a:t>
            </a:r>
            <a:r>
              <a:rPr lang="en-GB" sz="1400" dirty="0" err="1" smtClean="0"/>
              <a:t>etc</a:t>
            </a:r>
            <a:endParaRPr lang="en-GB" sz="1400" dirty="0"/>
          </a:p>
        </p:txBody>
      </p:sp>
      <p:sp>
        <p:nvSpPr>
          <p:cNvPr id="21" name="Left Brace 20"/>
          <p:cNvSpPr/>
          <p:nvPr/>
        </p:nvSpPr>
        <p:spPr>
          <a:xfrm>
            <a:off x="323528" y="3861048"/>
            <a:ext cx="269428" cy="1728192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/>
          <p:cNvSpPr txBox="1"/>
          <p:nvPr/>
        </p:nvSpPr>
        <p:spPr>
          <a:xfrm rot="16200000">
            <a:off x="-290043" y="4534329"/>
            <a:ext cx="8763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/restful</a:t>
            </a:r>
            <a:endParaRPr lang="en-GB" dirty="0"/>
          </a:p>
        </p:txBody>
      </p:sp>
      <p:sp>
        <p:nvSpPr>
          <p:cNvPr id="25" name="Left Brace 24"/>
          <p:cNvSpPr/>
          <p:nvPr/>
        </p:nvSpPr>
        <p:spPr>
          <a:xfrm>
            <a:off x="323526" y="116632"/>
            <a:ext cx="269428" cy="1800200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TextBox 25"/>
          <p:cNvSpPr txBox="1"/>
          <p:nvPr/>
        </p:nvSpPr>
        <p:spPr>
          <a:xfrm rot="16200000">
            <a:off x="-467555" y="861921"/>
            <a:ext cx="12314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(resources)</a:t>
            </a:r>
            <a:endParaRPr lang="en-GB" dirty="0"/>
          </a:p>
        </p:txBody>
      </p:sp>
      <p:sp>
        <p:nvSpPr>
          <p:cNvPr id="10" name="Rectangle 9"/>
          <p:cNvSpPr/>
          <p:nvPr/>
        </p:nvSpPr>
        <p:spPr>
          <a:xfrm>
            <a:off x="3275856" y="1988840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WicketFilter</a:t>
            </a:r>
            <a:r>
              <a:rPr lang="en-GB" sz="1400" dirty="0" smtClean="0"/>
              <a:t/>
            </a:r>
            <a:br>
              <a:rPr lang="en-GB" sz="1400" dirty="0" smtClean="0"/>
            </a:br>
            <a:r>
              <a:rPr lang="en-GB" sz="1400" dirty="0" smtClean="0"/>
              <a:t>(Wicket)</a:t>
            </a:r>
            <a:endParaRPr lang="en-GB" sz="1400" dirty="0"/>
          </a:p>
        </p:txBody>
      </p:sp>
      <p:sp>
        <p:nvSpPr>
          <p:cNvPr id="12" name="Rectangle 11"/>
          <p:cNvSpPr/>
          <p:nvPr/>
        </p:nvSpPr>
        <p:spPr>
          <a:xfrm>
            <a:off x="4121348" y="1988840"/>
            <a:ext cx="4915148" cy="172819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GB" sz="1400" dirty="0" err="1" smtClean="0"/>
              <a:t>IsisWicketApplication</a:t>
            </a:r>
            <a:r>
              <a:rPr lang="en-GB" sz="1400" dirty="0" smtClean="0"/>
              <a:t/>
            </a:r>
            <a:br>
              <a:rPr lang="en-GB" sz="1400" dirty="0" smtClean="0"/>
            </a:br>
            <a:r>
              <a:rPr lang="en-GB" sz="1400" dirty="0" smtClean="0"/>
              <a:t>(application-specific subclass)</a:t>
            </a:r>
            <a:endParaRPr lang="en-GB" sz="1400" dirty="0"/>
          </a:p>
        </p:txBody>
      </p:sp>
      <p:sp>
        <p:nvSpPr>
          <p:cNvPr id="23" name="Left Brace 22"/>
          <p:cNvSpPr/>
          <p:nvPr/>
        </p:nvSpPr>
        <p:spPr>
          <a:xfrm>
            <a:off x="323528" y="1988840"/>
            <a:ext cx="269428" cy="1728192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TextBox 23"/>
          <p:cNvSpPr txBox="1"/>
          <p:nvPr/>
        </p:nvSpPr>
        <p:spPr>
          <a:xfrm rot="16200000">
            <a:off x="-290907" y="2734129"/>
            <a:ext cx="878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/wicket</a:t>
            </a:r>
            <a:endParaRPr lang="en-GB" dirty="0"/>
          </a:p>
        </p:txBody>
      </p:sp>
      <p:sp>
        <p:nvSpPr>
          <p:cNvPr id="28" name="Rectangle 27"/>
          <p:cNvSpPr/>
          <p:nvPr/>
        </p:nvSpPr>
        <p:spPr>
          <a:xfrm>
            <a:off x="4230564" y="2132856"/>
            <a:ext cx="1872208" cy="288032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Isis Bootstrapping</a:t>
            </a:r>
            <a:endParaRPr lang="en-GB" sz="1400" dirty="0"/>
          </a:p>
        </p:txBody>
      </p:sp>
      <p:sp>
        <p:nvSpPr>
          <p:cNvPr id="29" name="Rectangle 28"/>
          <p:cNvSpPr/>
          <p:nvPr/>
        </p:nvSpPr>
        <p:spPr>
          <a:xfrm rot="16200000">
            <a:off x="4041244" y="2754224"/>
            <a:ext cx="1008112" cy="629471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Isis session </a:t>
            </a:r>
            <a:r>
              <a:rPr lang="en-GB" sz="1400" dirty="0" err="1" smtClean="0"/>
              <a:t>mgmt</a:t>
            </a:r>
            <a:endParaRPr lang="en-GB" sz="1400" dirty="0"/>
          </a:p>
        </p:txBody>
      </p:sp>
      <p:sp>
        <p:nvSpPr>
          <p:cNvPr id="30" name="Rectangle 29"/>
          <p:cNvSpPr/>
          <p:nvPr/>
        </p:nvSpPr>
        <p:spPr>
          <a:xfrm rot="16200000">
            <a:off x="4851933" y="2754226"/>
            <a:ext cx="1008112" cy="62947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Isis transaction </a:t>
            </a:r>
            <a:r>
              <a:rPr lang="en-GB" sz="1400" dirty="0" err="1" smtClean="0"/>
              <a:t>mgmt</a:t>
            </a:r>
            <a:endParaRPr lang="en-GB" sz="1400" dirty="0"/>
          </a:p>
        </p:txBody>
      </p:sp>
      <p:sp>
        <p:nvSpPr>
          <p:cNvPr id="32" name="Rectangle 31"/>
          <p:cNvSpPr/>
          <p:nvPr/>
        </p:nvSpPr>
        <p:spPr>
          <a:xfrm>
            <a:off x="664964" y="6237312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EnvironmentLoaderListener</a:t>
            </a:r>
            <a:r>
              <a:rPr lang="en-GB" sz="1400" dirty="0" smtClean="0"/>
              <a:t> (</a:t>
            </a:r>
            <a:r>
              <a:rPr lang="en-GB" sz="1400" dirty="0" err="1" smtClean="0"/>
              <a:t>Shiro</a:t>
            </a:r>
            <a:r>
              <a:rPr lang="en-GB" sz="1400" dirty="0" smtClean="0"/>
              <a:t>)</a:t>
            </a:r>
            <a:endParaRPr lang="en-GB" sz="1400" dirty="0"/>
          </a:p>
        </p:txBody>
      </p:sp>
    </p:spTree>
    <p:extLst>
      <p:ext uri="{BB962C8B-B14F-4D97-AF65-F5344CB8AC3E}">
        <p14:creationId xmlns:p14="http://schemas.microsoft.com/office/powerpoint/2010/main" val="18622657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529060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IsisLogOnExceptionFilter</a:t>
            </a:r>
            <a:endParaRPr lang="en-GB" sz="1400" dirty="0"/>
          </a:p>
        </p:txBody>
      </p:sp>
      <p:sp>
        <p:nvSpPr>
          <p:cNvPr id="5" name="Rectangle 4"/>
          <p:cNvSpPr/>
          <p:nvPr/>
        </p:nvSpPr>
        <p:spPr>
          <a:xfrm>
            <a:off x="2393156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ResourceCachingFilter</a:t>
            </a:r>
            <a:endParaRPr lang="en-GB" sz="1400" dirty="0"/>
          </a:p>
        </p:txBody>
      </p:sp>
      <p:sp>
        <p:nvSpPr>
          <p:cNvPr id="9" name="Rectangle 8"/>
          <p:cNvSpPr/>
          <p:nvPr/>
        </p:nvSpPr>
        <p:spPr>
          <a:xfrm>
            <a:off x="3257252" y="116632"/>
            <a:ext cx="1584176" cy="17281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ResourceServlet</a:t>
            </a:r>
            <a:endParaRPr lang="en-GB" sz="1400" dirty="0"/>
          </a:p>
        </p:txBody>
      </p:sp>
      <p:sp>
        <p:nvSpPr>
          <p:cNvPr id="11" name="Rectangle 10"/>
          <p:cNvSpPr/>
          <p:nvPr/>
        </p:nvSpPr>
        <p:spPr>
          <a:xfrm>
            <a:off x="664964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ShiroFilter</a:t>
            </a:r>
            <a:r>
              <a:rPr lang="en-GB" sz="1400" dirty="0" smtClean="0"/>
              <a:t/>
            </a:r>
            <a:br>
              <a:rPr lang="en-GB" sz="1400" dirty="0" smtClean="0"/>
            </a:br>
            <a:r>
              <a:rPr lang="en-GB" sz="1400" dirty="0" smtClean="0"/>
              <a:t>(</a:t>
            </a:r>
            <a:r>
              <a:rPr lang="en-GB" sz="1400" dirty="0" err="1"/>
              <a:t>S</a:t>
            </a:r>
            <a:r>
              <a:rPr lang="en-GB" sz="1400" dirty="0" err="1" smtClean="0"/>
              <a:t>hiro</a:t>
            </a:r>
            <a:r>
              <a:rPr lang="en-GB" sz="1400" dirty="0" smtClean="0"/>
              <a:t>)</a:t>
            </a:r>
            <a:endParaRPr lang="en-GB" sz="1400" dirty="0"/>
          </a:p>
        </p:txBody>
      </p:sp>
      <p:sp>
        <p:nvSpPr>
          <p:cNvPr id="15" name="Flowchart: Multidocument 14"/>
          <p:cNvSpPr/>
          <p:nvPr/>
        </p:nvSpPr>
        <p:spPr>
          <a:xfrm>
            <a:off x="4985444" y="476672"/>
            <a:ext cx="1242740" cy="864096"/>
          </a:xfrm>
          <a:prstGeom prst="flowChartMultidocumen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.</a:t>
            </a:r>
            <a:r>
              <a:rPr lang="en-GB" sz="1400" dirty="0" err="1" smtClean="0"/>
              <a:t>png</a:t>
            </a:r>
            <a:r>
              <a:rPr lang="en-GB" sz="1400" dirty="0" smtClean="0"/>
              <a:t>, .jpg, .</a:t>
            </a:r>
            <a:r>
              <a:rPr lang="en-GB" sz="1400" dirty="0" err="1" smtClean="0"/>
              <a:t>css</a:t>
            </a:r>
            <a:r>
              <a:rPr lang="en-GB" sz="1400" dirty="0" smtClean="0"/>
              <a:t> </a:t>
            </a:r>
            <a:r>
              <a:rPr lang="en-GB" sz="1400" dirty="0" err="1" smtClean="0"/>
              <a:t>etc</a:t>
            </a:r>
            <a:endParaRPr lang="en-GB" sz="1400" dirty="0"/>
          </a:p>
        </p:txBody>
      </p:sp>
      <p:sp>
        <p:nvSpPr>
          <p:cNvPr id="23" name="Left Brace 22"/>
          <p:cNvSpPr/>
          <p:nvPr/>
        </p:nvSpPr>
        <p:spPr>
          <a:xfrm>
            <a:off x="323528" y="1988840"/>
            <a:ext cx="269428" cy="1728192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TextBox 23"/>
          <p:cNvSpPr txBox="1"/>
          <p:nvPr/>
        </p:nvSpPr>
        <p:spPr>
          <a:xfrm rot="16200000">
            <a:off x="-290907" y="2734129"/>
            <a:ext cx="878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/wicket</a:t>
            </a:r>
            <a:endParaRPr lang="en-GB" dirty="0"/>
          </a:p>
        </p:txBody>
      </p:sp>
      <p:sp>
        <p:nvSpPr>
          <p:cNvPr id="25" name="Left Brace 24"/>
          <p:cNvSpPr/>
          <p:nvPr/>
        </p:nvSpPr>
        <p:spPr>
          <a:xfrm>
            <a:off x="323526" y="116632"/>
            <a:ext cx="269428" cy="1800200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TextBox 25"/>
          <p:cNvSpPr txBox="1"/>
          <p:nvPr/>
        </p:nvSpPr>
        <p:spPr>
          <a:xfrm rot="16200000">
            <a:off x="-467555" y="861921"/>
            <a:ext cx="12314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(resources)</a:t>
            </a:r>
            <a:endParaRPr lang="en-GB" dirty="0"/>
          </a:p>
        </p:txBody>
      </p:sp>
      <p:sp>
        <p:nvSpPr>
          <p:cNvPr id="32" name="Rectangle 31"/>
          <p:cNvSpPr/>
          <p:nvPr/>
        </p:nvSpPr>
        <p:spPr>
          <a:xfrm>
            <a:off x="664964" y="3861048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RestEasyBootstrapper</a:t>
            </a:r>
            <a:r>
              <a:rPr lang="en-GB" sz="1400" dirty="0" smtClean="0"/>
              <a:t> </a:t>
            </a:r>
            <a:r>
              <a:rPr lang="en-GB" sz="1400" dirty="0" smtClean="0"/>
              <a:t>(</a:t>
            </a:r>
            <a:r>
              <a:rPr lang="en-GB" sz="1400" dirty="0" err="1" smtClean="0"/>
              <a:t>RestEasy</a:t>
            </a:r>
            <a:r>
              <a:rPr lang="en-GB" sz="1400" dirty="0" smtClean="0"/>
              <a:t>)</a:t>
            </a:r>
            <a:endParaRPr lang="en-GB" sz="1400" dirty="0"/>
          </a:p>
        </p:txBody>
      </p:sp>
      <p:sp>
        <p:nvSpPr>
          <p:cNvPr id="33" name="Rectangle 32"/>
          <p:cNvSpPr/>
          <p:nvPr/>
        </p:nvSpPr>
        <p:spPr>
          <a:xfrm>
            <a:off x="664964" y="4365104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EnvironmentLoaderListener</a:t>
            </a:r>
            <a:r>
              <a:rPr lang="en-GB" sz="1400" dirty="0" smtClean="0"/>
              <a:t> (</a:t>
            </a:r>
            <a:r>
              <a:rPr lang="en-GB" sz="1400" dirty="0" err="1" smtClean="0"/>
              <a:t>Shiro</a:t>
            </a:r>
            <a:r>
              <a:rPr lang="en-GB" sz="1400" dirty="0" smtClean="0"/>
              <a:t>)</a:t>
            </a:r>
            <a:endParaRPr lang="en-GB" sz="1400" dirty="0"/>
          </a:p>
        </p:txBody>
      </p:sp>
      <p:sp>
        <p:nvSpPr>
          <p:cNvPr id="34" name="Rectangle 33"/>
          <p:cNvSpPr/>
          <p:nvPr/>
        </p:nvSpPr>
        <p:spPr>
          <a:xfrm>
            <a:off x="3275856" y="1988840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WicketFilter</a:t>
            </a:r>
            <a:r>
              <a:rPr lang="en-GB" sz="1400" dirty="0" smtClean="0"/>
              <a:t/>
            </a:r>
            <a:br>
              <a:rPr lang="en-GB" sz="1400" dirty="0" smtClean="0"/>
            </a:br>
            <a:r>
              <a:rPr lang="en-GB" sz="1400" dirty="0" smtClean="0"/>
              <a:t>(Wicket)</a:t>
            </a:r>
            <a:endParaRPr lang="en-GB" sz="1400" dirty="0"/>
          </a:p>
        </p:txBody>
      </p:sp>
      <p:sp>
        <p:nvSpPr>
          <p:cNvPr id="35" name="Rectangle 34"/>
          <p:cNvSpPr/>
          <p:nvPr/>
        </p:nvSpPr>
        <p:spPr>
          <a:xfrm>
            <a:off x="4121348" y="1988840"/>
            <a:ext cx="4915148" cy="172819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GB" sz="1400" dirty="0" err="1" smtClean="0"/>
              <a:t>IsisWicketApplication</a:t>
            </a:r>
            <a:r>
              <a:rPr lang="en-GB" sz="1400" dirty="0" smtClean="0"/>
              <a:t/>
            </a:r>
            <a:br>
              <a:rPr lang="en-GB" sz="1400" dirty="0" smtClean="0"/>
            </a:br>
            <a:r>
              <a:rPr lang="en-GB" sz="1400" dirty="0" smtClean="0"/>
              <a:t>(application-specific subclass)</a:t>
            </a:r>
            <a:endParaRPr lang="en-GB" sz="1400" dirty="0"/>
          </a:p>
        </p:txBody>
      </p:sp>
      <p:sp>
        <p:nvSpPr>
          <p:cNvPr id="36" name="Rectangle 35"/>
          <p:cNvSpPr/>
          <p:nvPr/>
        </p:nvSpPr>
        <p:spPr>
          <a:xfrm>
            <a:off x="4230564" y="2132856"/>
            <a:ext cx="1872208" cy="288032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Isis Bootstrapping</a:t>
            </a:r>
            <a:endParaRPr lang="en-GB" sz="1400" dirty="0"/>
          </a:p>
        </p:txBody>
      </p:sp>
      <p:sp>
        <p:nvSpPr>
          <p:cNvPr id="37" name="Rectangle 36"/>
          <p:cNvSpPr/>
          <p:nvPr/>
        </p:nvSpPr>
        <p:spPr>
          <a:xfrm rot="16200000">
            <a:off x="4041244" y="2754224"/>
            <a:ext cx="1008112" cy="629471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Isis session </a:t>
            </a:r>
            <a:r>
              <a:rPr lang="en-GB" sz="1400" dirty="0" err="1" smtClean="0"/>
              <a:t>mgmt</a:t>
            </a:r>
            <a:endParaRPr lang="en-GB" sz="1400" dirty="0"/>
          </a:p>
        </p:txBody>
      </p:sp>
      <p:sp>
        <p:nvSpPr>
          <p:cNvPr id="38" name="Rectangle 37"/>
          <p:cNvSpPr/>
          <p:nvPr/>
        </p:nvSpPr>
        <p:spPr>
          <a:xfrm rot="16200000">
            <a:off x="4851933" y="2754226"/>
            <a:ext cx="1008112" cy="62947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Isis transaction </a:t>
            </a:r>
            <a:r>
              <a:rPr lang="en-GB" sz="1400" dirty="0" err="1" smtClean="0"/>
              <a:t>mgmt</a:t>
            </a:r>
            <a:endParaRPr lang="en-GB" sz="1400" dirty="0"/>
          </a:p>
        </p:txBody>
      </p:sp>
    </p:spTree>
    <p:extLst>
      <p:ext uri="{BB962C8B-B14F-4D97-AF65-F5344CB8AC3E}">
        <p14:creationId xmlns:p14="http://schemas.microsoft.com/office/powerpoint/2010/main" val="34584267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6"/>
          <p:cNvSpPr/>
          <p:nvPr/>
        </p:nvSpPr>
        <p:spPr>
          <a:xfrm>
            <a:off x="664964" y="3861048"/>
            <a:ext cx="8371532" cy="432048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IsisWebAppBootstrapper</a:t>
            </a:r>
            <a:endParaRPr lang="en-GB" sz="1400" dirty="0"/>
          </a:p>
        </p:txBody>
      </p:sp>
      <p:sp>
        <p:nvSpPr>
          <p:cNvPr id="4" name="Rectangle 3"/>
          <p:cNvSpPr/>
          <p:nvPr/>
        </p:nvSpPr>
        <p:spPr>
          <a:xfrm>
            <a:off x="1529060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IsisLogOnExceptionFilter</a:t>
            </a:r>
            <a:endParaRPr lang="en-GB" sz="1400" dirty="0"/>
          </a:p>
        </p:txBody>
      </p:sp>
      <p:sp>
        <p:nvSpPr>
          <p:cNvPr id="5" name="Rectangle 4"/>
          <p:cNvSpPr/>
          <p:nvPr/>
        </p:nvSpPr>
        <p:spPr>
          <a:xfrm>
            <a:off x="2393156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ResourceCachingFilter</a:t>
            </a:r>
            <a:endParaRPr lang="en-GB" sz="1400" dirty="0"/>
          </a:p>
        </p:txBody>
      </p:sp>
      <p:sp>
        <p:nvSpPr>
          <p:cNvPr id="6" name="Rectangle 5"/>
          <p:cNvSpPr/>
          <p:nvPr/>
        </p:nvSpPr>
        <p:spPr>
          <a:xfrm>
            <a:off x="3257252" y="1988840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IsisSessionFilter</a:t>
            </a:r>
            <a:endParaRPr lang="en-GB" sz="1400" dirty="0"/>
          </a:p>
        </p:txBody>
      </p:sp>
      <p:sp>
        <p:nvSpPr>
          <p:cNvPr id="7" name="Rectangle 6"/>
          <p:cNvSpPr/>
          <p:nvPr/>
        </p:nvSpPr>
        <p:spPr>
          <a:xfrm>
            <a:off x="4121348" y="1988840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IsisTransactionFilter</a:t>
            </a:r>
            <a:r>
              <a:rPr lang="en-GB" sz="1400" dirty="0" smtClean="0"/>
              <a:t/>
            </a:r>
            <a:br>
              <a:rPr lang="en-GB" sz="1400" dirty="0" smtClean="0"/>
            </a:br>
            <a:r>
              <a:rPr lang="en-GB" sz="1400" dirty="0" err="1" smtClean="0"/>
              <a:t>ForRestfulObjects</a:t>
            </a:r>
            <a:endParaRPr lang="en-GB" sz="1400" dirty="0"/>
          </a:p>
        </p:txBody>
      </p:sp>
      <p:sp>
        <p:nvSpPr>
          <p:cNvPr id="8" name="Rectangle 7"/>
          <p:cNvSpPr/>
          <p:nvPr/>
        </p:nvSpPr>
        <p:spPr>
          <a:xfrm>
            <a:off x="4985444" y="1988840"/>
            <a:ext cx="720080" cy="17281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HttpServletDispatcher</a:t>
            </a:r>
            <a:endParaRPr lang="en-GB" sz="1400" dirty="0" smtClean="0"/>
          </a:p>
          <a:p>
            <a:pPr algn="ctr"/>
            <a:r>
              <a:rPr lang="en-GB" sz="1400" dirty="0" smtClean="0"/>
              <a:t>(</a:t>
            </a:r>
            <a:r>
              <a:rPr lang="en-GB" sz="1400" dirty="0" err="1" smtClean="0"/>
              <a:t>RestEasy</a:t>
            </a:r>
            <a:r>
              <a:rPr lang="en-GB" sz="1400" dirty="0" smtClean="0"/>
              <a:t>)</a:t>
            </a:r>
            <a:endParaRPr lang="en-GB" sz="1400" dirty="0"/>
          </a:p>
        </p:txBody>
      </p:sp>
      <p:sp>
        <p:nvSpPr>
          <p:cNvPr id="9" name="Rectangle 8"/>
          <p:cNvSpPr/>
          <p:nvPr/>
        </p:nvSpPr>
        <p:spPr>
          <a:xfrm>
            <a:off x="3257252" y="116632"/>
            <a:ext cx="1584176" cy="17281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ResourceServlet</a:t>
            </a:r>
            <a:endParaRPr lang="en-GB" sz="1400" dirty="0"/>
          </a:p>
        </p:txBody>
      </p:sp>
      <p:sp>
        <p:nvSpPr>
          <p:cNvPr id="11" name="Rectangle 10"/>
          <p:cNvSpPr/>
          <p:nvPr/>
        </p:nvSpPr>
        <p:spPr>
          <a:xfrm>
            <a:off x="664964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 smtClean="0"/>
              <a:t>ShiroFilter</a:t>
            </a:r>
            <a:r>
              <a:rPr lang="en-GB" sz="1400" dirty="0" smtClean="0"/>
              <a:t/>
            </a:r>
            <a:br>
              <a:rPr lang="en-GB" sz="1400" dirty="0" smtClean="0"/>
            </a:br>
            <a:r>
              <a:rPr lang="en-GB" sz="1400" dirty="0" smtClean="0"/>
              <a:t>(</a:t>
            </a:r>
            <a:r>
              <a:rPr lang="en-GB" sz="1400" dirty="0" err="1"/>
              <a:t>S</a:t>
            </a:r>
            <a:r>
              <a:rPr lang="en-GB" sz="1400" dirty="0" err="1" smtClean="0"/>
              <a:t>hiro</a:t>
            </a:r>
            <a:r>
              <a:rPr lang="en-GB" sz="1400" dirty="0" smtClean="0"/>
              <a:t>)</a:t>
            </a:r>
            <a:endParaRPr lang="en-GB" sz="1400" dirty="0"/>
          </a:p>
        </p:txBody>
      </p:sp>
      <p:sp>
        <p:nvSpPr>
          <p:cNvPr id="14" name="Rectangle 13"/>
          <p:cNvSpPr/>
          <p:nvPr/>
        </p:nvSpPr>
        <p:spPr>
          <a:xfrm>
            <a:off x="5856768" y="1988840"/>
            <a:ext cx="3179728" cy="1728192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RestfulObjectApplication</a:t>
            </a:r>
            <a:endParaRPr lang="en-GB" sz="1400" dirty="0"/>
          </a:p>
        </p:txBody>
      </p:sp>
      <p:sp>
        <p:nvSpPr>
          <p:cNvPr id="15" name="Flowchart: Multidocument 14"/>
          <p:cNvSpPr/>
          <p:nvPr/>
        </p:nvSpPr>
        <p:spPr>
          <a:xfrm>
            <a:off x="4985444" y="476672"/>
            <a:ext cx="1242740" cy="864096"/>
          </a:xfrm>
          <a:prstGeom prst="flowChartMultidocumen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.</a:t>
            </a:r>
            <a:r>
              <a:rPr lang="en-GB" sz="1400" dirty="0" err="1" smtClean="0"/>
              <a:t>png</a:t>
            </a:r>
            <a:r>
              <a:rPr lang="en-GB" sz="1400" dirty="0" smtClean="0"/>
              <a:t>, .jpg, .</a:t>
            </a:r>
            <a:r>
              <a:rPr lang="en-GB" sz="1400" dirty="0" err="1" smtClean="0"/>
              <a:t>css</a:t>
            </a:r>
            <a:r>
              <a:rPr lang="en-GB" sz="1400" dirty="0" smtClean="0"/>
              <a:t> </a:t>
            </a:r>
            <a:r>
              <a:rPr lang="en-GB" sz="1400" dirty="0" err="1" smtClean="0"/>
              <a:t>etc</a:t>
            </a:r>
            <a:endParaRPr lang="en-GB" sz="1400" dirty="0"/>
          </a:p>
        </p:txBody>
      </p:sp>
      <p:sp>
        <p:nvSpPr>
          <p:cNvPr id="19" name="Rectangle 18"/>
          <p:cNvSpPr/>
          <p:nvPr/>
        </p:nvSpPr>
        <p:spPr>
          <a:xfrm>
            <a:off x="1691680" y="3933056"/>
            <a:ext cx="1872208" cy="288032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Isis Bootstrapping</a:t>
            </a:r>
            <a:endParaRPr lang="en-GB" sz="1400" dirty="0"/>
          </a:p>
        </p:txBody>
      </p:sp>
      <p:sp>
        <p:nvSpPr>
          <p:cNvPr id="21" name="Left Brace 20"/>
          <p:cNvSpPr/>
          <p:nvPr/>
        </p:nvSpPr>
        <p:spPr>
          <a:xfrm>
            <a:off x="323528" y="1988840"/>
            <a:ext cx="269428" cy="1728192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/>
          <p:cNvSpPr txBox="1"/>
          <p:nvPr/>
        </p:nvSpPr>
        <p:spPr>
          <a:xfrm rot="16200000">
            <a:off x="-290043" y="2734129"/>
            <a:ext cx="8763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/restful</a:t>
            </a:r>
            <a:endParaRPr lang="en-GB" dirty="0"/>
          </a:p>
        </p:txBody>
      </p:sp>
      <p:sp>
        <p:nvSpPr>
          <p:cNvPr id="25" name="Left Brace 24"/>
          <p:cNvSpPr/>
          <p:nvPr/>
        </p:nvSpPr>
        <p:spPr>
          <a:xfrm>
            <a:off x="323526" y="116632"/>
            <a:ext cx="269428" cy="1800200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TextBox 25"/>
          <p:cNvSpPr txBox="1"/>
          <p:nvPr/>
        </p:nvSpPr>
        <p:spPr>
          <a:xfrm rot="16200000">
            <a:off x="-467555" y="861921"/>
            <a:ext cx="12314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(resources)</a:t>
            </a:r>
            <a:endParaRPr lang="en-GB" dirty="0"/>
          </a:p>
        </p:txBody>
      </p:sp>
      <p:sp>
        <p:nvSpPr>
          <p:cNvPr id="23" name="Rectangle 22"/>
          <p:cNvSpPr/>
          <p:nvPr/>
        </p:nvSpPr>
        <p:spPr>
          <a:xfrm>
            <a:off x="664964" y="4437112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RestEasyBootstrapper</a:t>
            </a:r>
            <a:r>
              <a:rPr lang="en-GB" sz="1400" dirty="0" smtClean="0"/>
              <a:t> </a:t>
            </a:r>
            <a:r>
              <a:rPr lang="en-GB" sz="1400" dirty="0" smtClean="0"/>
              <a:t>(</a:t>
            </a:r>
            <a:r>
              <a:rPr lang="en-GB" sz="1400" dirty="0" err="1" smtClean="0"/>
              <a:t>RestEasy</a:t>
            </a:r>
            <a:r>
              <a:rPr lang="en-GB" sz="1400" dirty="0" smtClean="0"/>
              <a:t>)</a:t>
            </a:r>
            <a:endParaRPr lang="en-GB" sz="1400" dirty="0"/>
          </a:p>
        </p:txBody>
      </p:sp>
      <p:sp>
        <p:nvSpPr>
          <p:cNvPr id="24" name="Rectangle 23"/>
          <p:cNvSpPr/>
          <p:nvPr/>
        </p:nvSpPr>
        <p:spPr>
          <a:xfrm>
            <a:off x="664964" y="4941168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 smtClean="0"/>
              <a:t>EnvironmentLoaderListener</a:t>
            </a:r>
            <a:r>
              <a:rPr lang="en-GB" sz="1400" dirty="0" smtClean="0"/>
              <a:t> (</a:t>
            </a:r>
            <a:r>
              <a:rPr lang="en-GB" sz="1400" dirty="0" err="1" smtClean="0"/>
              <a:t>Shiro</a:t>
            </a:r>
            <a:r>
              <a:rPr lang="en-GB" sz="1400" dirty="0" smtClean="0"/>
              <a:t>)</a:t>
            </a:r>
            <a:endParaRPr lang="en-GB" sz="1400" dirty="0"/>
          </a:p>
        </p:txBody>
      </p:sp>
    </p:spTree>
    <p:extLst>
      <p:ext uri="{BB962C8B-B14F-4D97-AF65-F5344CB8AC3E}">
        <p14:creationId xmlns:p14="http://schemas.microsoft.com/office/powerpoint/2010/main" val="23829310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/>
          <p:cNvSpPr/>
          <p:nvPr/>
        </p:nvSpPr>
        <p:spPr>
          <a:xfrm>
            <a:off x="251520" y="188640"/>
            <a:ext cx="1512168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servlet</a:t>
            </a:r>
            <a:endParaRPr lang="en-GB" sz="1400" dirty="0"/>
          </a:p>
        </p:txBody>
      </p:sp>
      <p:sp>
        <p:nvSpPr>
          <p:cNvPr id="17" name="Rectangle 16"/>
          <p:cNvSpPr/>
          <p:nvPr/>
        </p:nvSpPr>
        <p:spPr>
          <a:xfrm>
            <a:off x="1907704" y="188640"/>
            <a:ext cx="1512168" cy="28803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filter</a:t>
            </a:r>
            <a:endParaRPr lang="en-GB" sz="1400" dirty="0"/>
          </a:p>
        </p:txBody>
      </p:sp>
      <p:sp>
        <p:nvSpPr>
          <p:cNvPr id="18" name="Rectangle 17"/>
          <p:cNvSpPr/>
          <p:nvPr/>
        </p:nvSpPr>
        <p:spPr>
          <a:xfrm>
            <a:off x="3563888" y="188640"/>
            <a:ext cx="1872208" cy="288032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/>
              <a:t>s</a:t>
            </a:r>
            <a:r>
              <a:rPr lang="en-GB" sz="1400" dirty="0" smtClean="0"/>
              <a:t>ervlet context listener</a:t>
            </a:r>
            <a:endParaRPr lang="en-GB" sz="1400" dirty="0"/>
          </a:p>
        </p:txBody>
      </p:sp>
      <p:sp>
        <p:nvSpPr>
          <p:cNvPr id="19" name="Rectangle 18"/>
          <p:cNvSpPr/>
          <p:nvPr/>
        </p:nvSpPr>
        <p:spPr>
          <a:xfrm>
            <a:off x="5580112" y="188640"/>
            <a:ext cx="1512168" cy="28803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Wicket API</a:t>
            </a:r>
            <a:endParaRPr lang="en-GB" sz="1400" dirty="0"/>
          </a:p>
        </p:txBody>
      </p:sp>
      <p:sp>
        <p:nvSpPr>
          <p:cNvPr id="31" name="Rectangle 30"/>
          <p:cNvSpPr/>
          <p:nvPr/>
        </p:nvSpPr>
        <p:spPr>
          <a:xfrm>
            <a:off x="7236296" y="188640"/>
            <a:ext cx="1512168" cy="288032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JAX-RS API</a:t>
            </a:r>
            <a:endParaRPr lang="en-GB" sz="1400" dirty="0"/>
          </a:p>
        </p:txBody>
      </p:sp>
    </p:spTree>
    <p:extLst>
      <p:ext uri="{BB962C8B-B14F-4D97-AF65-F5344CB8AC3E}">
        <p14:creationId xmlns:p14="http://schemas.microsoft.com/office/powerpoint/2010/main" val="36803605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</TotalTime>
  <Words>126</Words>
  <Application>Microsoft Office PowerPoint</Application>
  <PresentationFormat>On-screen Show (4:3)</PresentationFormat>
  <Paragraphs>55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9</cp:revision>
  <dcterms:created xsi:type="dcterms:W3CDTF">2015-07-09T10:38:05Z</dcterms:created>
  <dcterms:modified xsi:type="dcterms:W3CDTF">2015-07-09T12:29:33Z</dcterms:modified>
</cp:coreProperties>
</file>

<file path=docProps/thumbnail.jpeg>
</file>